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T Sans Narrow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PTSansNarrow-bold.fntdata"/><Relationship Id="rId21" Type="http://schemas.openxmlformats.org/officeDocument/2006/relationships/slide" Target="slides/slide15.xml"/><Relationship Id="rId43" Type="http://schemas.openxmlformats.org/officeDocument/2006/relationships/font" Target="fonts/PTSansNarrow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7a4cd603_2_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7a4cd603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7a4cd603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7a4cd603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c7a4cd603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c7a4cd603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7a4cd60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7a4cd60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c7a4cd603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c7a4cd603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7a4cd603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7a4cd603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c7a4cd603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c7a4cd603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7a4cd603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7a4cd603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7a4cd60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c7a4cd60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c7a4cd603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c7a4cd603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7a4cd603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7a4cd603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7a4cd603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7a4cd603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c7a4cd603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c7a4cd603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c7a4cd603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c7a4cd603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7a4cd603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c7a4cd60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c7a4cd603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c7a4cd603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7a4cd603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7a4cd603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7a4cd603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7a4cd60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c7a4cd603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c7a4cd603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7a4cd603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7a4cd603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a4cd603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c7a4cd603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c7a4cd603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c7a4cd603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7a4cd60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7a4cd60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c7a4cd603_2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c7a4cd603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c7a4cd603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c7a4cd603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c7a4cd603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c7a4cd603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c7a4cd603_2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c7a4cd603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7a4cd603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c7a4cd603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c7a4cd603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c7a4cd603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c7a4cd603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c7a4cd603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7a4cd60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7a4cd60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7a4cd603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7a4cd603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7a4cd603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7a4cd60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c7a4cd603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c7a4cd60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c7a4cd603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c7a4cd60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7a4cd603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7a4cd603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volosin.lmu.build/alissa-volosin/cmsi-186-programming-lab/cmsi-186-assignments/assignment-01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gitimmersion.com/" TargetMode="External"/><Relationship Id="rId4" Type="http://schemas.openxmlformats.org/officeDocument/2006/relationships/hyperlink" Target="https://www.youtube.com/user/" TargetMode="External"/><Relationship Id="rId5" Type="http://schemas.openxmlformats.org/officeDocument/2006/relationships/hyperlink" Target="http://think-like-agit.net/sections/about-this-site.html" TargetMode="External"/><Relationship Id="rId6" Type="http://schemas.openxmlformats.org/officeDocument/2006/relationships/hyperlink" Target="http://www.codeschool.com/courses/trygi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186</a:t>
            </a:r>
            <a:endParaRPr/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2020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Prof. Alissa Volosin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( Command Prompt / Terminal )</a:t>
            </a:r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Faster and more powerful way to interact with the computer than the GUI (graphical user interface)</a:t>
            </a:r>
            <a:endParaRPr b="1"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51" y="2007825"/>
            <a:ext cx="5048425" cy="28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the Command Line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MAC: Open Spotlight search with </a:t>
            </a:r>
            <a:r>
              <a:rPr b="1" lang="en"/>
              <a:t>Command + spacebar</a:t>
            </a:r>
            <a:r>
              <a:rPr lang="en"/>
              <a:t>, then type </a:t>
            </a:r>
            <a:r>
              <a:rPr b="1" lang="en"/>
              <a:t>terminal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Windows: Press </a:t>
            </a:r>
            <a:r>
              <a:rPr b="1" lang="en"/>
              <a:t>Windows </a:t>
            </a:r>
            <a:r>
              <a:rPr lang="en"/>
              <a:t> then type </a:t>
            </a:r>
            <a:r>
              <a:rPr b="1" lang="en"/>
              <a:t>cmd</a:t>
            </a:r>
            <a:r>
              <a:rPr lang="en"/>
              <a:t>, then press </a:t>
            </a:r>
            <a:r>
              <a:rPr b="1" lang="en"/>
              <a:t>Enter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a Folder’s Contents</a:t>
            </a:r>
            <a:endParaRPr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s: </a:t>
            </a:r>
            <a:r>
              <a:rPr b="1" lang="en"/>
              <a:t>list </a:t>
            </a:r>
            <a:r>
              <a:rPr lang="en"/>
              <a:t>the files in this folder (Mac)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ir: </a:t>
            </a:r>
            <a:r>
              <a:rPr b="1" lang="en"/>
              <a:t>list </a:t>
            </a:r>
            <a:r>
              <a:rPr lang="en"/>
              <a:t>everything in this folder (PC)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wd: </a:t>
            </a:r>
            <a:r>
              <a:rPr b="1" lang="en"/>
              <a:t>p</a:t>
            </a:r>
            <a:r>
              <a:rPr lang="en"/>
              <a:t>resent </a:t>
            </a:r>
            <a:r>
              <a:rPr b="1" lang="en"/>
              <a:t>w</a:t>
            </a:r>
            <a:r>
              <a:rPr lang="en"/>
              <a:t>orking </a:t>
            </a:r>
            <a:r>
              <a:rPr b="1" lang="en"/>
              <a:t>d</a:t>
            </a:r>
            <a:r>
              <a:rPr lang="en"/>
              <a:t>irectory (which folder I am in)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to a Folder</a:t>
            </a:r>
            <a:endParaRPr/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</a:t>
            </a:r>
            <a:r>
              <a:rPr lang="en"/>
              <a:t>: </a:t>
            </a:r>
            <a:r>
              <a:rPr b="1" lang="en"/>
              <a:t>c</a:t>
            </a:r>
            <a:r>
              <a:rPr lang="en"/>
              <a:t>hange</a:t>
            </a:r>
            <a:r>
              <a:rPr b="1" lang="en"/>
              <a:t> d</a:t>
            </a:r>
            <a:r>
              <a:rPr lang="en"/>
              <a:t>irectory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a subdirectory of current directory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a specific directly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C:\Users\aavol\Documents\LMU\CMSI 186\Spring 2020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up a level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..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Autocomplete with tab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838600" y="1713125"/>
            <a:ext cx="7993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2" name="Google Shape;212;p39"/>
          <p:cNvCxnSpPr/>
          <p:nvPr/>
        </p:nvCxnSpPr>
        <p:spPr>
          <a:xfrm>
            <a:off x="2170425" y="1940475"/>
            <a:ext cx="11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9"/>
          <p:cNvCxnSpPr/>
          <p:nvPr/>
        </p:nvCxnSpPr>
        <p:spPr>
          <a:xfrm>
            <a:off x="4693600" y="1940475"/>
            <a:ext cx="11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9"/>
          <p:cNvSpPr txBox="1"/>
          <p:nvPr/>
        </p:nvSpPr>
        <p:spPr>
          <a:xfrm>
            <a:off x="3540450" y="1537200"/>
            <a:ext cx="1022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Press the tab key!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3126225"/>
            <a:ext cx="85206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happens if I type “do” and there are many subdirectories that start with “do”?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What happens if I type “do” and there are no folders that start with “do”?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Up Arrow Shortcut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311700" y="1320675"/>
            <a:ext cx="85206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Type the Up arrow on your keyboard, it will pull up the previously typed command.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What happens if you type the Up arrow twice?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and Child Directories</a:t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>
            <a:off x="3482650" y="1181525"/>
            <a:ext cx="1824000" cy="64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Directory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 C:\Users\aavol )</a:t>
            </a:r>
            <a:endParaRPr/>
          </a:p>
        </p:txBody>
      </p:sp>
      <p:sp>
        <p:nvSpPr>
          <p:cNvPr id="228" name="Google Shape;228;p41"/>
          <p:cNvSpPr/>
          <p:nvPr/>
        </p:nvSpPr>
        <p:spPr>
          <a:xfrm>
            <a:off x="1193000" y="219080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sp>
        <p:nvSpPr>
          <p:cNvPr id="229" name="Google Shape;229;p41"/>
          <p:cNvSpPr/>
          <p:nvPr/>
        </p:nvSpPr>
        <p:spPr>
          <a:xfrm>
            <a:off x="3482650" y="222115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</a:t>
            </a:r>
            <a:endParaRPr/>
          </a:p>
        </p:txBody>
      </p:sp>
      <p:sp>
        <p:nvSpPr>
          <p:cNvPr id="230" name="Google Shape;230;p41"/>
          <p:cNvSpPr/>
          <p:nvPr/>
        </p:nvSpPr>
        <p:spPr>
          <a:xfrm>
            <a:off x="5772300" y="219080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Downloads</a:t>
            </a:r>
            <a:endParaRPr/>
          </a:p>
        </p:txBody>
      </p:sp>
      <p:sp>
        <p:nvSpPr>
          <p:cNvPr id="231" name="Google Shape;231;p41"/>
          <p:cNvSpPr/>
          <p:nvPr/>
        </p:nvSpPr>
        <p:spPr>
          <a:xfrm>
            <a:off x="3963100" y="3071113"/>
            <a:ext cx="863100" cy="465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LMU</a:t>
            </a:r>
            <a:endParaRPr/>
          </a:p>
        </p:txBody>
      </p:sp>
      <p:sp>
        <p:nvSpPr>
          <p:cNvPr id="232" name="Google Shape;232;p41"/>
          <p:cNvSpPr/>
          <p:nvPr/>
        </p:nvSpPr>
        <p:spPr>
          <a:xfrm>
            <a:off x="2677300" y="3872125"/>
            <a:ext cx="1285800" cy="465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185</a:t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4826200" y="3872125"/>
            <a:ext cx="1285800" cy="465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186</a:t>
            </a:r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4557100" y="3783325"/>
            <a:ext cx="1824000" cy="64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41"/>
          <p:cNvCxnSpPr>
            <a:stCxn id="227" idx="2"/>
            <a:endCxn id="228" idx="0"/>
          </p:cNvCxnSpPr>
          <p:nvPr/>
        </p:nvCxnSpPr>
        <p:spPr>
          <a:xfrm flipH="1">
            <a:off x="2105050" y="1824125"/>
            <a:ext cx="2289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1"/>
          <p:cNvCxnSpPr>
            <a:stCxn id="227" idx="2"/>
            <a:endCxn id="229" idx="0"/>
          </p:cNvCxnSpPr>
          <p:nvPr/>
        </p:nvCxnSpPr>
        <p:spPr>
          <a:xfrm>
            <a:off x="4394650" y="1824125"/>
            <a:ext cx="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41"/>
          <p:cNvCxnSpPr>
            <a:stCxn id="229" idx="2"/>
            <a:endCxn id="231" idx="0"/>
          </p:cNvCxnSpPr>
          <p:nvPr/>
        </p:nvCxnSpPr>
        <p:spPr>
          <a:xfrm>
            <a:off x="4394650" y="2686150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1"/>
          <p:cNvCxnSpPr>
            <a:stCxn id="227" idx="2"/>
            <a:endCxn id="230" idx="0"/>
          </p:cNvCxnSpPr>
          <p:nvPr/>
        </p:nvCxnSpPr>
        <p:spPr>
          <a:xfrm>
            <a:off x="4394650" y="1824125"/>
            <a:ext cx="2289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41"/>
          <p:cNvCxnSpPr>
            <a:stCxn id="231" idx="2"/>
            <a:endCxn id="232" idx="0"/>
          </p:cNvCxnSpPr>
          <p:nvPr/>
        </p:nvCxnSpPr>
        <p:spPr>
          <a:xfrm flipH="1">
            <a:off x="3320050" y="3536113"/>
            <a:ext cx="10746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41"/>
          <p:cNvCxnSpPr>
            <a:stCxn id="231" idx="2"/>
            <a:endCxn id="233" idx="0"/>
          </p:cNvCxnSpPr>
          <p:nvPr/>
        </p:nvCxnSpPr>
        <p:spPr>
          <a:xfrm>
            <a:off x="4394650" y="3536113"/>
            <a:ext cx="10746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6684250" y="3291475"/>
            <a:ext cx="2365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How do I navigate from my home directory to CMSI 186?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311700" y="1320675"/>
            <a:ext cx="40890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Option 1: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    	</a:t>
            </a:r>
            <a:endParaRPr sz="1700"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4289400" y="1320675"/>
            <a:ext cx="40890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Option 2:</a:t>
            </a:r>
            <a:endParaRPr sz="1700"/>
          </a:p>
        </p:txBody>
      </p:sp>
      <p:sp>
        <p:nvSpPr>
          <p:cNvPr id="249" name="Google Shape;249;p42"/>
          <p:cNvSpPr txBox="1"/>
          <p:nvPr/>
        </p:nvSpPr>
        <p:spPr>
          <a:xfrm>
            <a:off x="532500" y="1921825"/>
            <a:ext cx="3000000" cy="99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cd Documents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LMU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“CMSI 186”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4497950" y="1921825"/>
            <a:ext cx="3820200" cy="44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Documents\LMU\“CMSI 186”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out!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 pwd to see what your current directory is on a Mac.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Use ls or dir to see what is inside of your current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Move inside of one of the folders in your current directory and us ls or dir to see what is inside of it.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01.16.20 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Review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Jshell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Hello, world!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Attendance / Ice Breaker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the Class / Syllabus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you will use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00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files and directories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touch: create a new file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%touch test.txt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 nul: create a new empty file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%type nul &gt; test.txt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2262900" y="304027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</a:t>
            </a:r>
            <a:r>
              <a:rPr lang="en"/>
              <a:t>: make a new directory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%mkdir my_new_folder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mv</a:t>
            </a:r>
            <a:r>
              <a:rPr lang="en" sz="1400"/>
              <a:t>: </a:t>
            </a:r>
            <a:r>
              <a:rPr b="1" lang="en" sz="1400"/>
              <a:t>move </a:t>
            </a:r>
            <a:r>
              <a:rPr lang="en" sz="1400"/>
              <a:t>a file or directory to a new location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%mv test.txt ..</a:t>
            </a:r>
            <a:endParaRPr sz="1400"/>
          </a:p>
        </p:txBody>
      </p:sp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and copying files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move</a:t>
            </a:r>
            <a:r>
              <a:rPr lang="en" sz="1400"/>
              <a:t>: </a:t>
            </a:r>
            <a:r>
              <a:rPr b="1" lang="en" sz="1400"/>
              <a:t>move </a:t>
            </a:r>
            <a:r>
              <a:rPr lang="en" sz="1400"/>
              <a:t>a file or directory to a new location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%move test.txt ..</a:t>
            </a:r>
            <a:endParaRPr sz="1400"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27554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cp: </a:t>
            </a:r>
            <a:r>
              <a:rPr b="1" lang="en" sz="1400"/>
              <a:t>copy </a:t>
            </a:r>
            <a:r>
              <a:rPr lang="en" sz="1400"/>
              <a:t>a file to a new location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%cp test.txt ..</a:t>
            </a:r>
            <a:endParaRPr sz="1400"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4568450" y="27734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copy: </a:t>
            </a:r>
            <a:r>
              <a:rPr b="1" lang="en" sz="1400"/>
              <a:t>copy </a:t>
            </a:r>
            <a:r>
              <a:rPr lang="en" sz="1400"/>
              <a:t>a file to a new location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%copy test.txt ..</a:t>
            </a:r>
            <a:endParaRPr sz="1400"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3617100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</a:t>
            </a:r>
            <a:r>
              <a:rPr lang="en" sz="1400"/>
              <a:t>p -r: </a:t>
            </a:r>
            <a:r>
              <a:rPr b="1" lang="en" sz="1400"/>
              <a:t>copy </a:t>
            </a:r>
            <a:r>
              <a:rPr lang="en" sz="1400"/>
              <a:t>a folder to a new location    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%cp -r test_folder ..</a:t>
            </a:r>
            <a:endParaRPr sz="1400"/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4568450" y="3617100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copy -r: </a:t>
            </a:r>
            <a:r>
              <a:rPr b="1" lang="en" sz="1400"/>
              <a:t>copy </a:t>
            </a:r>
            <a:r>
              <a:rPr lang="en" sz="1400"/>
              <a:t>a folder to a new location    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%copy -r test_folder ..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rm: </a:t>
            </a:r>
            <a:r>
              <a:rPr b="1" lang="en" sz="1400"/>
              <a:t>remove </a:t>
            </a:r>
            <a:r>
              <a:rPr lang="en" sz="1400"/>
              <a:t>a file 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 test.txt</a:t>
            </a:r>
            <a:endParaRPr sz="1400"/>
          </a:p>
        </p:txBody>
      </p:sp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files and directories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del</a:t>
            </a:r>
            <a:r>
              <a:rPr lang="en" sz="1400"/>
              <a:t>: </a:t>
            </a:r>
            <a:r>
              <a:rPr b="1" lang="en" sz="1400"/>
              <a:t>delete </a:t>
            </a:r>
            <a:r>
              <a:rPr lang="en" sz="1400"/>
              <a:t>a file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%del test.txt ..</a:t>
            </a:r>
            <a:endParaRPr sz="1400"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27554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 -r: </a:t>
            </a:r>
            <a:r>
              <a:rPr b="1" lang="en" sz="1400"/>
              <a:t>remove </a:t>
            </a:r>
            <a:r>
              <a:rPr lang="en" sz="1400"/>
              <a:t>a folder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 -r test_folder</a:t>
            </a:r>
            <a:endParaRPr sz="1400"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4568450" y="27734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rmdir /s: </a:t>
            </a:r>
            <a:r>
              <a:rPr b="1" lang="en" sz="1400"/>
              <a:t>remove </a:t>
            </a:r>
            <a:r>
              <a:rPr lang="en" sz="1400"/>
              <a:t>a folder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%rmdir /s test_folder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out!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Create a new file.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Create a new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List the contents of the current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Move the file into a new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Recursively remove the new directory you just created.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                                             GitHub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266325"/>
            <a:ext cx="452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 is a free and open source distributed version control system for programming projects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Strictly a command-line tool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An advanced version of saving documents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Benefits: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Save changes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Revert to previous versions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Save projects to the cloud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View all versions and history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users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5214750" y="1266325"/>
            <a:ext cx="315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 website that hosts projects code online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a repository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Navigate to the directory where you want the code to be saved in your filesystem.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Then run this command: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clone [repo_url]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your changes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Go inside your repository. See what files have changed: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status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422100" y="2336050"/>
            <a:ext cx="84102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Push your changes using the following commands</a:t>
            </a:r>
            <a:r>
              <a:rPr lang="en" sz="1700"/>
              <a:t>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422100" y="2823050"/>
            <a:ext cx="3519300" cy="7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add Greeter.java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commit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86300" y="2823050"/>
            <a:ext cx="4266000" cy="100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add Greeter.java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commit -m “adding Greeter”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push origin master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4121600" y="3009350"/>
            <a:ext cx="4845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OR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458200" y="4447550"/>
            <a:ext cx="3519300" cy="39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push origin master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684700" y="3635300"/>
            <a:ext cx="26940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i: insert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type your commit comment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wq: write quit to exit commenting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prints “hi” to the console.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add some comments!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jshell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Pulling new code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 pull code that someone else pushed to the repo: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pull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6708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9762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GitHub is a website that hosts git repositories (more on repositories later)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 and GitHub are separate - you can use git without using GitHub (you can use other sites such as GitLab)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GitHub takes all of the features of git and adds new features: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Web interface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Access control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Wikis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Feature requests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Terms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Terminal/command line: </a:t>
            </a:r>
            <a:r>
              <a:rPr lang="en" sz="1400"/>
              <a:t>a tool which allows you to type text commands to perform specific tasks instead of using the mouse to point and click on menus/buttons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Repository (repo): </a:t>
            </a:r>
            <a:r>
              <a:rPr lang="en" sz="1400"/>
              <a:t>where the history of your work is stored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Clone: </a:t>
            </a:r>
            <a:r>
              <a:rPr lang="en" sz="1400"/>
              <a:t>a copy of a repository (i.e. clone GitHub repository to your local computer)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Fork:</a:t>
            </a:r>
            <a:r>
              <a:rPr lang="en" sz="1400"/>
              <a:t> your own copy of someone else’s repository, where you would make diverging changes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Branch: </a:t>
            </a:r>
            <a:r>
              <a:rPr lang="en" sz="1400"/>
              <a:t>essentially a fork of your own repository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sz="1400"/>
              <a:t>Allows you to work on multiple features at once without fear of affecting your working master branch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Commit:</a:t>
            </a:r>
            <a:r>
              <a:rPr lang="en" sz="1400"/>
              <a:t> each “hard save” of your work; a repository shows the history of all commits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assignment01 - music-mashup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the assignment at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volosin.lmu.build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You will see several folders for music genres. Inside them are artist folders and artist images. But the files are all mixed up!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Your task is to use the </a:t>
            </a:r>
            <a:r>
              <a:rPr b="1" lang="en" sz="1400"/>
              <a:t>command line </a:t>
            </a:r>
            <a:r>
              <a:rPr lang="en" sz="1400"/>
              <a:t>to organize all of the folders and files.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Don’t worry about efficiency, feel free to explore and try things out!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385" name="Google Shape;385;p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 Git: http://git-scm.com/book/en/ v2 Git Immersion: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http://gitimmersion.com/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YouTube Git: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https://www.youtube.com/user/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GitHubGuides/featured Think Like a Git: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http://think-like-agit.net/sections/about-this-site.html</a:t>
            </a:r>
            <a:r>
              <a:rPr lang="en" sz="1200"/>
              <a:t>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Code School’s Try Git (now Pluralsight): https://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www.codeschool.com/courses/trygit</a:t>
            </a:r>
            <a:r>
              <a:rPr lang="en" sz="1200"/>
              <a:t>  (Basic course is free, further courses require a subscription)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Comfortable with the Command Line</a:t>
            </a:r>
            <a:endParaRPr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War Games: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sz="1400"/>
              <a:t>http://overthewire.org/wargames/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0175"/>
            <a:ext cx="8839202" cy="246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are some examples of syntax in the greeter program?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Classes </a:t>
            </a:r>
            <a:r>
              <a:rPr lang="en"/>
              <a:t>allow us to make our own type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class </a:t>
            </a:r>
            <a:r>
              <a:rPr lang="en"/>
              <a:t>is defined by: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Its variables (</a:t>
            </a:r>
            <a:r>
              <a:rPr b="1" lang="en"/>
              <a:t>fields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it can do (</a:t>
            </a:r>
            <a:r>
              <a:rPr b="1" lang="en"/>
              <a:t>methods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 for “Dog”</a:t>
            </a:r>
            <a:endParaRPr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some attributes (fields) of dogs?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Name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Age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Gender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Weight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Breed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Color</a:t>
            </a:r>
            <a:endParaRPr b="1"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880" y="1916774"/>
            <a:ext cx="4118773" cy="286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 for “Dog”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some things a dog can do (methods)?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Bark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Eat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Drink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Sleep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Run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Fetch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Lick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Destroy</a:t>
            </a:r>
            <a:endParaRPr b="1"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975" y="1822850"/>
            <a:ext cx="2213399" cy="28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Instances of a Class</a:t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3292900" y="1512050"/>
            <a:ext cx="1212000" cy="581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158" name="Google Shape;158;p32"/>
          <p:cNvSpPr txBox="1"/>
          <p:nvPr/>
        </p:nvSpPr>
        <p:spPr>
          <a:xfrm>
            <a:off x="3449275" y="11999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50" y="2675600"/>
            <a:ext cx="1353100" cy="15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500" y="3035008"/>
            <a:ext cx="1353100" cy="156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75" y="2883704"/>
            <a:ext cx="1692223" cy="131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2"/>
          <p:cNvCxnSpPr>
            <a:stCxn id="157" idx="2"/>
          </p:cNvCxnSpPr>
          <p:nvPr/>
        </p:nvCxnSpPr>
        <p:spPr>
          <a:xfrm flipH="1">
            <a:off x="2062600" y="2093450"/>
            <a:ext cx="18363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32"/>
          <p:cNvCxnSpPr>
            <a:stCxn id="157" idx="2"/>
          </p:cNvCxnSpPr>
          <p:nvPr/>
        </p:nvCxnSpPr>
        <p:spPr>
          <a:xfrm>
            <a:off x="3898900" y="2093450"/>
            <a:ext cx="18606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32"/>
          <p:cNvCxnSpPr>
            <a:stCxn id="157" idx="2"/>
          </p:cNvCxnSpPr>
          <p:nvPr/>
        </p:nvCxnSpPr>
        <p:spPr>
          <a:xfrm flipH="1">
            <a:off x="3892600" y="2093450"/>
            <a:ext cx="6300" cy="6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2"/>
          <p:cNvSpPr txBox="1"/>
          <p:nvPr/>
        </p:nvSpPr>
        <p:spPr>
          <a:xfrm>
            <a:off x="909788" y="4275000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3518938" y="46722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6579388" y="43472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